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80" r:id="rId3"/>
    <p:sldId id="367" r:id="rId4"/>
    <p:sldId id="368" r:id="rId5"/>
    <p:sldId id="379" r:id="rId6"/>
    <p:sldId id="365" r:id="rId7"/>
    <p:sldId id="366" r:id="rId8"/>
    <p:sldId id="369" r:id="rId9"/>
    <p:sldId id="371" r:id="rId10"/>
    <p:sldId id="370" r:id="rId11"/>
    <p:sldId id="374" r:id="rId12"/>
    <p:sldId id="375" r:id="rId13"/>
    <p:sldId id="377" r:id="rId14"/>
    <p:sldId id="378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289" r:id="rId23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CCCC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196" autoAdjust="0"/>
  </p:normalViewPr>
  <p:slideViewPr>
    <p:cSldViewPr>
      <p:cViewPr varScale="1">
        <p:scale>
          <a:sx n="77" d="100"/>
          <a:sy n="77" d="100"/>
        </p:scale>
        <p:origin x="-25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0" d="100"/>
          <a:sy n="50" d="100"/>
        </p:scale>
        <p:origin x="-2150" y="-5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3532200-EB87-4A00-A972-4C2EF2C15B13}" type="datetimeFigureOut">
              <a:rPr lang="de-DE" smtClean="0"/>
              <a:pPr/>
              <a:t>16.01.2018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D205AEE-EF7F-46FC-9007-57D4987A59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6792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587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8" tIns="47628" rIns="95258" bIns="47628" numCol="1" anchor="t" anchorCtr="0" compatLnSpc="1">
            <a:prstTxWarp prst="textNoShape">
              <a:avLst/>
            </a:prstTxWarp>
          </a:bodyPr>
          <a:lstStyle>
            <a:lvl1pPr defTabSz="953027">
              <a:defRPr/>
            </a:lvl1pPr>
          </a:lstStyle>
          <a:p>
            <a:endParaRPr lang="de-AT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5" y="2"/>
            <a:ext cx="2946674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8" tIns="47628" rIns="95258" bIns="47628" numCol="1" anchor="t" anchorCtr="0" compatLnSpc="1">
            <a:prstTxWarp prst="textNoShape">
              <a:avLst/>
            </a:prstTxWarp>
          </a:bodyPr>
          <a:lstStyle>
            <a:lvl1pPr algn="r" defTabSz="953027">
              <a:defRPr/>
            </a:lvl1pPr>
          </a:lstStyle>
          <a:p>
            <a:endParaRPr lang="de-AT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4" y="4715429"/>
            <a:ext cx="5439009" cy="44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8" tIns="47628" rIns="95258" bIns="47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55"/>
            <a:ext cx="2945587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8" tIns="47628" rIns="95258" bIns="47628" numCol="1" anchor="b" anchorCtr="0" compatLnSpc="1">
            <a:prstTxWarp prst="textNoShape">
              <a:avLst/>
            </a:prstTxWarp>
          </a:bodyPr>
          <a:lstStyle>
            <a:lvl1pPr defTabSz="953027">
              <a:defRPr/>
            </a:lvl1pPr>
          </a:lstStyle>
          <a:p>
            <a:endParaRPr lang="de-AT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5" y="9428655"/>
            <a:ext cx="2946674" cy="4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8" tIns="47628" rIns="95258" bIns="47628" numCol="1" anchor="b" anchorCtr="0" compatLnSpc="1">
            <a:prstTxWarp prst="textNoShape">
              <a:avLst/>
            </a:prstTxWarp>
          </a:bodyPr>
          <a:lstStyle>
            <a:lvl1pPr algn="r" defTabSz="953027">
              <a:defRPr/>
            </a:lvl1pPr>
          </a:lstStyle>
          <a:p>
            <a:fld id="{43B4CC37-CC88-4158-84FB-BEE5B8BE5A8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4019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i.gv.at/204/Download/files/006%20Fuehrenim%20KatEinsatz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22008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angeführten Beispiel sind auch im Ausbilderleitfaden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46107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Befehl kann auch stichwortartig formuliert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47833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Befehl kann auch stichwortartig formuliert werden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79337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Sollten im Zuge der beiden Themenbereiche Fragen von Teilnehmern gestellt werden, die nicht unmittelbar zu beantworten sind, ist bei Bedarf die Frage zur </a:t>
            </a:r>
            <a:r>
              <a:rPr lang="de-AT" dirty="0" smtClean="0"/>
              <a:t>Abarbeitung </a:t>
            </a:r>
            <a:r>
              <a:rPr lang="de-AT" dirty="0"/>
              <a:t>an die zuständigen Ausschüsse </a:t>
            </a:r>
            <a:r>
              <a:rPr lang="de-AT" dirty="0" smtClean="0"/>
              <a:t>zu übermitteln - per </a:t>
            </a:r>
            <a:r>
              <a:rPr lang="de-AT" dirty="0"/>
              <a:t>Mail an BR Christian Hübl im NÖ </a:t>
            </a:r>
            <a:r>
              <a:rPr lang="de-AT" dirty="0" smtClean="0"/>
              <a:t>LFKDD (christian.huebl@feuerwehr.gv.at</a:t>
            </a:r>
            <a:r>
              <a:rPr lang="de-AT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24480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22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399830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2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22008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Beweggründe der angestrebten Vereinheitlichung:</a:t>
            </a:r>
          </a:p>
          <a:p>
            <a:r>
              <a:rPr lang="de-AT" dirty="0"/>
              <a:t>Eine gleichbleibende Struktur für alle Anwendungen</a:t>
            </a:r>
          </a:p>
          <a:p>
            <a:r>
              <a:rPr lang="de-AT" dirty="0" smtClean="0"/>
              <a:t>Höherer </a:t>
            </a:r>
            <a:r>
              <a:rPr lang="de-AT" dirty="0" err="1"/>
              <a:t>Behaltenswert</a:t>
            </a:r>
            <a:r>
              <a:rPr lang="de-AT" dirty="0"/>
              <a:t> durch </a:t>
            </a:r>
            <a:r>
              <a:rPr lang="de-AT" dirty="0" smtClean="0"/>
              <a:t>lediglich </a:t>
            </a:r>
            <a:r>
              <a:rPr lang="de-AT" dirty="0"/>
              <a:t>eine Merkregel (LEDVV bzw. LED)</a:t>
            </a:r>
          </a:p>
          <a:p>
            <a:r>
              <a:rPr lang="de-AT" dirty="0" err="1"/>
              <a:t>Befehlsgebung</a:t>
            </a:r>
            <a:r>
              <a:rPr lang="de-AT" dirty="0"/>
              <a:t> stellt im </a:t>
            </a:r>
            <a:r>
              <a:rPr lang="de-AT" dirty="0" smtClean="0"/>
              <a:t>Einsatz, </a:t>
            </a:r>
            <a:r>
              <a:rPr lang="de-AT" dirty="0"/>
              <a:t>bei Übungen und bei Modulen an der </a:t>
            </a:r>
            <a:r>
              <a:rPr lang="de-AT" dirty="0" smtClean="0"/>
              <a:t>NÖ LFWS </a:t>
            </a:r>
            <a:r>
              <a:rPr lang="de-AT" dirty="0"/>
              <a:t>häufig eine massive Fehlerquelle </a:t>
            </a:r>
            <a:r>
              <a:rPr lang="de-AT" dirty="0" smtClean="0"/>
              <a:t>dar.</a:t>
            </a:r>
            <a:endParaRPr lang="de-AT" dirty="0"/>
          </a:p>
          <a:p>
            <a:r>
              <a:rPr lang="de-AT" dirty="0"/>
              <a:t>Viele Führungskräfte haben Probleme mit Befehlsformulierung</a:t>
            </a:r>
          </a:p>
          <a:p>
            <a:r>
              <a:rPr lang="de-AT" dirty="0"/>
              <a:t>Neue </a:t>
            </a:r>
            <a:r>
              <a:rPr lang="de-AT" dirty="0" err="1"/>
              <a:t>Befehlsgebung</a:t>
            </a:r>
            <a:r>
              <a:rPr lang="de-AT" dirty="0"/>
              <a:t> wird ab 2018 auch bei den weiterführenden Modulen der NÖ LFWS gelehrt und angewandt.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23356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Besser ist,</a:t>
            </a:r>
            <a:r>
              <a:rPr lang="de-AT" baseline="0" dirty="0" smtClean="0"/>
              <a:t> eine grobe Übersicht zu liefern und nur die für den vorgesehenen Aufgabenbereich wichtigen Informationen näher zu definieren!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23356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SKKM Heft (Ausdruck)</a:t>
            </a:r>
            <a:r>
              <a:rPr lang="de-AT" baseline="0" dirty="0" smtClean="0"/>
              <a:t> vorstellen</a:t>
            </a:r>
            <a:endParaRPr lang="de-AT" dirty="0" smtClean="0"/>
          </a:p>
          <a:p>
            <a:r>
              <a:rPr lang="de-AT" dirty="0" smtClean="0"/>
              <a:t>Heft</a:t>
            </a:r>
            <a:r>
              <a:rPr lang="de-AT" baseline="0" dirty="0" smtClean="0"/>
              <a:t> 122 (Ausdruck) vorstellen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</a:t>
            </a:r>
            <a:r>
              <a:rPr lang="de-AT" dirty="0" err="1"/>
              <a:t>Befehlsgebung</a:t>
            </a:r>
            <a:r>
              <a:rPr lang="de-AT" dirty="0"/>
              <a:t> von </a:t>
            </a:r>
            <a:r>
              <a:rPr lang="de-AT" dirty="0" smtClean="0"/>
              <a:t>SKKM </a:t>
            </a:r>
            <a:r>
              <a:rPr lang="de-AT" dirty="0"/>
              <a:t>BMI 2006 </a:t>
            </a:r>
            <a:r>
              <a:rPr lang="de-AT" dirty="0" smtClean="0"/>
              <a:t>(</a:t>
            </a:r>
            <a:r>
              <a:rPr lang="de-AT" dirty="0" smtClean="0">
                <a:hlinkClick r:id="rId3"/>
              </a:rPr>
              <a:t>http</a:t>
            </a:r>
            <a:r>
              <a:rPr lang="de-AT" dirty="0">
                <a:hlinkClick r:id="rId3"/>
              </a:rPr>
              <a:t>://www.bmi.gv.at/204/Download/files/006 </a:t>
            </a:r>
            <a:r>
              <a:rPr lang="de-AT" dirty="0" err="1">
                <a:hlinkClick r:id="rId3"/>
              </a:rPr>
              <a:t>Fuehrenim</a:t>
            </a:r>
            <a:r>
              <a:rPr lang="de-AT" dirty="0">
                <a:hlinkClick r:id="rId3"/>
              </a:rPr>
              <a:t> </a:t>
            </a:r>
            <a:r>
              <a:rPr lang="de-AT" dirty="0" smtClean="0">
                <a:hlinkClick r:id="rId3"/>
              </a:rPr>
              <a:t>KatEinsatz.pdf</a:t>
            </a:r>
            <a:r>
              <a:rPr lang="de-AT" dirty="0" smtClean="0"/>
              <a:t>) wurde </a:t>
            </a:r>
            <a:r>
              <a:rPr lang="de-AT" dirty="0"/>
              <a:t>übernommen </a:t>
            </a:r>
          </a:p>
          <a:p>
            <a:r>
              <a:rPr lang="de-AT" dirty="0"/>
              <a:t>Hinweis auf die </a:t>
            </a:r>
            <a:r>
              <a:rPr lang="de-AT" dirty="0" err="1"/>
              <a:t>Befehlsgebung</a:t>
            </a:r>
            <a:r>
              <a:rPr lang="de-AT" dirty="0"/>
              <a:t> im Heft 122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95878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Befehl an die Gruppe wird in den nächsten Folien dargestellt.</a:t>
            </a:r>
          </a:p>
          <a:p>
            <a:r>
              <a:rPr lang="de-AT" dirty="0"/>
              <a:t>Bei Fragen der Teilnehmer sollte auf die  Folien verwiesen werden:</a:t>
            </a:r>
          </a:p>
          <a:p>
            <a:endParaRPr lang="de-AT" dirty="0"/>
          </a:p>
          <a:p>
            <a:r>
              <a:rPr lang="de-AT" dirty="0"/>
              <a:t>Lageinformation </a:t>
            </a:r>
            <a:r>
              <a:rPr lang="de-AT" dirty="0" smtClean="0"/>
              <a:t>für </a:t>
            </a:r>
            <a:r>
              <a:rPr lang="de-AT" dirty="0"/>
              <a:t>Befehl an die Gruppe kann wesentlich gekürzt werden</a:t>
            </a:r>
          </a:p>
          <a:p>
            <a:r>
              <a:rPr lang="de-AT" dirty="0"/>
              <a:t>Der Gruppenkommandant soll nur erforderliche Information an die Gruppenmitglieder weitergeben.</a:t>
            </a:r>
          </a:p>
          <a:p>
            <a:r>
              <a:rPr lang="de-AT" dirty="0"/>
              <a:t>Das Ziel ist im Entschluss  </a:t>
            </a:r>
          </a:p>
          <a:p>
            <a:r>
              <a:rPr lang="de-AT" dirty="0"/>
              <a:t>Weg und Mittel  sowie sonstige wichtige  Fakten sind in der Durchführung  einzubauen</a:t>
            </a:r>
          </a:p>
          <a:p>
            <a:r>
              <a:rPr lang="de-AT" dirty="0"/>
              <a:t>Versorgung und Einsatzunterstützung können beim Befehl an die Gruppe üblicherweise entfallen</a:t>
            </a:r>
          </a:p>
          <a:p>
            <a:r>
              <a:rPr lang="de-AT" dirty="0"/>
              <a:t>Verbindung  ist im Bedarfsfall  anzugeben z.B.: Sprechgruppe für Innenangriff mit Atemschutz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348812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Nach erfolgter </a:t>
            </a:r>
            <a:r>
              <a:rPr lang="de-AT" dirty="0" smtClean="0"/>
              <a:t>„Rückmeldung„ </a:t>
            </a:r>
            <a:r>
              <a:rPr lang="de-AT" dirty="0"/>
              <a:t>der Trupps sind bei Bedarf weiterführende Befehle zu geben </a:t>
            </a:r>
            <a:r>
              <a:rPr lang="de-AT" dirty="0" smtClean="0"/>
              <a:t>(Führungsverfahren) </a:t>
            </a:r>
            <a:endParaRPr lang="de-AT" dirty="0"/>
          </a:p>
          <a:p>
            <a:r>
              <a:rPr lang="de-AT" dirty="0"/>
              <a:t>Im Einsatzfall können bei verringerter Mannschaft die einzelnen Tätigkeiten auch Nacheinander in Befehle eingebaut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30218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Focus in der Anlernstufe: Rückmeldung oder das Melden beim Gruppenkommandanten!!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CC37-CC88-4158-84FB-BEE5B8BE5A83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04943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75763-F5C4-43E7-9C1A-11A95A469CC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705423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159F0-5588-4ACE-AA97-D9B25DE7700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439469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2693F-F689-42BB-B282-B8B261EA764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3538486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67225" y="1557338"/>
            <a:ext cx="3992563" cy="21193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67225" y="3829050"/>
            <a:ext cx="3992563" cy="2120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812088" y="6381750"/>
            <a:ext cx="647700" cy="279400"/>
          </a:xfrm>
        </p:spPr>
        <p:txBody>
          <a:bodyPr/>
          <a:lstStyle>
            <a:lvl1pPr>
              <a:defRPr/>
            </a:lvl1pPr>
          </a:lstStyle>
          <a:p>
            <a:fld id="{EAE66714-9248-484D-89F7-ED12481E10B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57196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40D22-0237-4E7A-A60F-A975E58D062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32754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E63778-D864-4DD8-9FB0-200CA734944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163696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B2C5C-D876-4991-B1D1-87F7D916362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819891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66175A-9BC6-40A0-BBA6-0806F28403B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10182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724A5E-BA51-4510-AE66-FE2E6251053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539031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35D1F-A15D-4E92-992D-7B4B5B79F9F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39651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21AF95-AEA1-4E1F-AB93-B8385B3B873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96562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44AD6D-F355-4AC5-8F4F-1BF15CD30A3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4046007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3" name="Picture 9" descr="Hintergrund Foliengestaltu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308725"/>
            <a:ext cx="51831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  <a:cs typeface="Arial" charset="0"/>
              </a:defRPr>
            </a:lvl1pPr>
          </a:lstStyle>
          <a:p>
            <a:r>
              <a:rPr lang="de-AT" altLang="de-DE"/>
              <a:t>FKDT FOBI 2017/18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7CF2374-B12C-445E-86AA-6CC8FD0DBAB7}" type="slidenum">
              <a:rPr lang="de-AT" altLang="de-DE"/>
              <a:pPr/>
              <a:t>‹Nr.›</a:t>
            </a:fld>
            <a:endParaRPr lang="de-AT" altLang="de-DE"/>
          </a:p>
        </p:txBody>
      </p:sp>
      <p:pic>
        <p:nvPicPr>
          <p:cNvPr id="1038" name="Picture 14" descr="Schrift für Powerpoin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2233613" cy="22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3568" y="1988840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2400" b="1" dirty="0"/>
              <a:t>zur Feuerwehrkommandanten - Fortbildung 2017/18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71600" y="188640"/>
            <a:ext cx="6768752" cy="18002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0838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Herzlich Willkommen 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1</a:t>
            </a:fld>
            <a:endParaRPr lang="de-AT" altLang="de-DE"/>
          </a:p>
        </p:txBody>
      </p:sp>
      <p:pic>
        <p:nvPicPr>
          <p:cNvPr id="87042" name="Picture 2" descr="Bildergebnis für feuerwehrbefehl"/>
          <p:cNvPicPr>
            <a:picLocks noChangeAspect="1" noChangeArrowheads="1"/>
          </p:cNvPicPr>
          <p:nvPr/>
        </p:nvPicPr>
        <p:blipFill>
          <a:blip r:embed="rId3" cstate="print"/>
          <a:srcRect l="2611" b="8633"/>
          <a:stretch>
            <a:fillRect/>
          </a:stretch>
        </p:blipFill>
        <p:spPr bwMode="auto">
          <a:xfrm>
            <a:off x="1907704" y="2780928"/>
            <a:ext cx="5133399" cy="252028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5301208"/>
            <a:ext cx="6336704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Befehlsgebung</a:t>
            </a:r>
            <a:r>
              <a:rPr kumimoji="0" lang="de-AT" alt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Neu</a:t>
            </a:r>
            <a:endParaRPr kumimoji="0" lang="de-AT" alt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3130" y="36981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Beispiel Brandeinsatz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600" y="1193661"/>
            <a:ext cx="76328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Brandeinsatz </a:t>
            </a:r>
            <a:r>
              <a:rPr lang="de-AT" sz="1600" b="1" dirty="0" smtClean="0"/>
              <a:t>- ersteintreffende </a:t>
            </a:r>
            <a:r>
              <a:rPr lang="de-AT" sz="1600" b="1" dirty="0"/>
              <a:t>Gruppe: </a:t>
            </a:r>
            <a:endParaRPr lang="de-AT" sz="1600" dirty="0"/>
          </a:p>
          <a:p>
            <a:r>
              <a:rPr lang="de-AT" sz="1600" dirty="0"/>
              <a:t>Brennendes Grünschnittlager neben dem Gemeindebauhof</a:t>
            </a:r>
          </a:p>
          <a:p>
            <a:r>
              <a:rPr lang="de-AT" sz="1600" dirty="0"/>
              <a:t>Gruppenkommandant eines HLF1 (1:8)</a:t>
            </a:r>
          </a:p>
          <a:p>
            <a:r>
              <a:rPr lang="de-AT" sz="1600" b="1" dirty="0"/>
              <a:t> </a:t>
            </a:r>
            <a:endParaRPr lang="de-AT" sz="1600" dirty="0"/>
          </a:p>
          <a:p>
            <a:r>
              <a:rPr lang="de-AT" sz="1600" b="1" dirty="0">
                <a:solidFill>
                  <a:srgbClr val="FF0000"/>
                </a:solidFill>
              </a:rPr>
              <a:t>L – </a:t>
            </a:r>
            <a:r>
              <a:rPr lang="de-AT" sz="1600" dirty="0"/>
              <a:t>Grünschnittlager brennt in voller Ausdehnung</a:t>
            </a:r>
          </a:p>
          <a:p>
            <a:r>
              <a:rPr lang="de-AT" sz="1600" dirty="0"/>
              <a:t> 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E -  </a:t>
            </a:r>
            <a:r>
              <a:rPr lang="de-AT" sz="1600" dirty="0"/>
              <a:t>Wir verhindern das Übergreifen auf das Gebäude und löschen den Brand</a:t>
            </a:r>
          </a:p>
          <a:p>
            <a:r>
              <a:rPr lang="de-AT" sz="1600" dirty="0"/>
              <a:t> 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D -  </a:t>
            </a:r>
            <a:endParaRPr lang="de-AT" sz="16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Schlauchtrupp </a:t>
            </a:r>
            <a:r>
              <a:rPr lang="de-AT" sz="1600" dirty="0"/>
              <a:t>und Wassertrupp </a:t>
            </a:r>
            <a:r>
              <a:rPr lang="de-AT" sz="1600" dirty="0" smtClean="0"/>
              <a:t>stellen </a:t>
            </a:r>
            <a:r>
              <a:rPr lang="de-AT" sz="1600" dirty="0" err="1" smtClean="0"/>
              <a:t>Löschwasserversorung</a:t>
            </a:r>
            <a:r>
              <a:rPr lang="de-AT" sz="1600" dirty="0" smtClean="0"/>
              <a:t> vom </a:t>
            </a:r>
            <a:r>
              <a:rPr lang="de-AT" sz="1600" dirty="0"/>
              <a:t>H</a:t>
            </a:r>
            <a:r>
              <a:rPr lang="de-AT" sz="1600" dirty="0" smtClean="0"/>
              <a:t>ydranten mittels Tragkraftspritze her und nehmen anschließend die 2</a:t>
            </a:r>
            <a:r>
              <a:rPr lang="de-AT" sz="1600" dirty="0"/>
              <a:t>. C-Löschleitung zur Brandbekämpfung vor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/>
              <a:t>Angriffstrupp und Schlauchtrupp stellen </a:t>
            </a:r>
            <a:r>
              <a:rPr lang="de-AT" sz="1600" dirty="0" err="1"/>
              <a:t>Zubringleitung</a:t>
            </a:r>
            <a:r>
              <a:rPr lang="de-AT" sz="1600" dirty="0"/>
              <a:t> her, wobei der Verteiler beim Eingangstor zu setzen 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/>
              <a:t>Angriffstrupp nimmt </a:t>
            </a:r>
            <a:r>
              <a:rPr lang="de-AT" sz="1600" dirty="0" smtClean="0"/>
              <a:t>anschließend 1. C-Löschleitung </a:t>
            </a:r>
            <a:r>
              <a:rPr lang="de-AT" sz="1600" dirty="0"/>
              <a:t>zum Schützen des Gebäudes vor</a:t>
            </a:r>
          </a:p>
          <a:p>
            <a:r>
              <a:rPr lang="de-AT" b="1" dirty="0"/>
              <a:t> </a:t>
            </a:r>
            <a:r>
              <a:rPr lang="de-AT" dirty="0"/>
              <a:t> </a:t>
            </a:r>
            <a:r>
              <a:rPr lang="de-AT" b="1" dirty="0"/>
              <a:t> </a:t>
            </a:r>
            <a:endParaRPr lang="de-AT" dirty="0"/>
          </a:p>
          <a:p>
            <a:r>
              <a:rPr lang="de-AT" b="1" dirty="0"/>
              <a:t> </a:t>
            </a:r>
            <a:r>
              <a:rPr lang="de-AT" b="1" dirty="0" smtClean="0">
                <a:solidFill>
                  <a:srgbClr val="FF0000"/>
                </a:solidFill>
              </a:rPr>
              <a:t>VOR!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/>
              <a:t>FKDT FOBI 2017/18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812672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34858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Beispiel Brandeinsatz</a:t>
            </a:r>
          </a:p>
        </p:txBody>
      </p:sp>
      <p:pic>
        <p:nvPicPr>
          <p:cNvPr id="2050" name="Grafik 9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708920"/>
            <a:ext cx="3094303" cy="2097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943"/>
          <p:cNvSpPr txBox="1">
            <a:spLocks noChangeArrowheads="1"/>
          </p:cNvSpPr>
          <p:nvPr/>
        </p:nvSpPr>
        <p:spPr bwMode="auto">
          <a:xfrm>
            <a:off x="3419872" y="1962456"/>
            <a:ext cx="5400600" cy="398682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 – 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Wohnungsbrand im Erdgeschoß, Brand  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beginnt ins Obergeschoß überzugreifen wo 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eine Person vermutet wird.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- </a:t>
            </a: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Wir gehen zur Menschenrettung über das 	Fenster vor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 - 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00150" lvl="2" indent="-285750" eaLnBrk="0" hangingPunct="0"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Angriffstrupp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Wassertruppführer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rüsten</a:t>
            </a:r>
            <a:r>
              <a:rPr lang="de-DE" altLang="de-DE" sz="105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sich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 Atemschutz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aus</a:t>
            </a:r>
          </a:p>
          <a:p>
            <a:pPr marL="1200150" lvl="2" indent="-285750" eaLnBrk="0" hangingPunct="0"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Wassertruppmann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Schlauchtrupp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 Melder bringen Schiebleiter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beim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Fenster von Links in Stellung und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bereiten 1. C-Löschleitung für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 Atemschutztrupp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vor</a:t>
            </a:r>
          </a:p>
          <a:p>
            <a:pPr marL="1200150" lvl="2" indent="-285750" eaLnBrk="0" hangingPunct="0">
              <a:buFont typeface="Arial" panose="020B0604020202020204" pitchFamily="34" charset="0"/>
              <a:buChar char="•"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Anschließend stellen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Maschinist und Melder die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Löschwasserversorgung vom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Hydranten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</a:t>
            </a:r>
            <a:endParaRPr lang="de-DE" altLang="de-DE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VOR!</a:t>
            </a:r>
            <a:endParaRPr kumimoji="0" lang="de-DE" altLang="de-DE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794" y="1124744"/>
            <a:ext cx="8778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Brandeinsatz: Wohnungsbrand greift über auf Obergeschoß wo eine Person vermutet </a:t>
            </a:r>
            <a:r>
              <a:rPr lang="de-AT" dirty="0" smtClean="0"/>
              <a:t>wird / Gruppenkommandant </a:t>
            </a:r>
            <a:r>
              <a:rPr lang="de-AT" dirty="0"/>
              <a:t>eines HLF 2 (1:8)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735215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34858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Beispiel technischer Einsatz</a:t>
            </a:r>
          </a:p>
        </p:txBody>
      </p:sp>
      <p:sp>
        <p:nvSpPr>
          <p:cNvPr id="5" name="Textfeld 943"/>
          <p:cNvSpPr txBox="1">
            <a:spLocks noChangeArrowheads="1"/>
          </p:cNvSpPr>
          <p:nvPr/>
        </p:nvSpPr>
        <p:spPr bwMode="auto">
          <a:xfrm>
            <a:off x="3432902" y="2204864"/>
            <a:ext cx="5400600" cy="381642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sz="1600" b="1" dirty="0">
                <a:solidFill>
                  <a:srgbClr val="FF0000"/>
                </a:solidFill>
              </a:rPr>
              <a:t>L – </a:t>
            </a:r>
            <a:r>
              <a:rPr lang="de-AT" sz="1600" b="1" dirty="0"/>
              <a:t>	</a:t>
            </a:r>
            <a:r>
              <a:rPr lang="de-AT" sz="1600" dirty="0"/>
              <a:t>Zwei PKW </a:t>
            </a:r>
            <a:r>
              <a:rPr lang="de-AT" sz="1600" dirty="0" smtClean="0"/>
              <a:t>zusammengestoßen, eine verletzte</a:t>
            </a:r>
            <a:endParaRPr lang="de-AT" sz="1600" dirty="0"/>
          </a:p>
          <a:p>
            <a:r>
              <a:rPr lang="de-AT" sz="1600" dirty="0"/>
              <a:t>      	Person im </a:t>
            </a:r>
            <a:r>
              <a:rPr lang="de-AT" sz="1600" dirty="0" smtClean="0"/>
              <a:t>grauen </a:t>
            </a:r>
            <a:r>
              <a:rPr lang="de-AT" sz="1600" dirty="0"/>
              <a:t>Fahrzeug</a:t>
            </a:r>
          </a:p>
          <a:p>
            <a:r>
              <a:rPr lang="de-AT" sz="1600" dirty="0"/>
              <a:t> 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E -  </a:t>
            </a:r>
            <a:r>
              <a:rPr lang="de-AT" sz="1600" dirty="0"/>
              <a:t>	Wir sichern die Unfallstelle ab und betreuen</a:t>
            </a:r>
          </a:p>
          <a:p>
            <a:r>
              <a:rPr lang="de-AT" sz="1600" dirty="0"/>
              <a:t>      	den Verletzten bis zum Eintreffen des</a:t>
            </a:r>
          </a:p>
          <a:p>
            <a:r>
              <a:rPr lang="de-AT" sz="1600" dirty="0"/>
              <a:t>      	Rettungsdienstes</a:t>
            </a:r>
          </a:p>
          <a:p>
            <a:r>
              <a:rPr lang="de-AT" sz="1600" dirty="0"/>
              <a:t> </a:t>
            </a:r>
          </a:p>
          <a:p>
            <a:r>
              <a:rPr lang="de-AT" sz="1600" b="1" dirty="0">
                <a:solidFill>
                  <a:srgbClr val="FF0000"/>
                </a:solidFill>
              </a:rPr>
              <a:t>D -  </a:t>
            </a:r>
            <a:r>
              <a:rPr lang="de-AT" sz="1600" dirty="0"/>
              <a:t>	</a:t>
            </a:r>
            <a:endParaRPr lang="de-AT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Rettungstrupp </a:t>
            </a:r>
            <a:r>
              <a:rPr lang="de-AT" sz="1600" dirty="0"/>
              <a:t>mit </a:t>
            </a:r>
            <a:r>
              <a:rPr lang="de-AT" sz="1600" dirty="0" smtClean="0"/>
              <a:t>Erste Hilfe Ausrüstung </a:t>
            </a:r>
            <a:r>
              <a:rPr lang="de-AT" sz="1600" dirty="0"/>
              <a:t>betreut und </a:t>
            </a:r>
            <a:r>
              <a:rPr lang="de-AT" sz="1600" dirty="0" smtClean="0"/>
              <a:t>versorgt </a:t>
            </a:r>
            <a:r>
              <a:rPr lang="de-AT" sz="1600" dirty="0"/>
              <a:t>den Verletzten  </a:t>
            </a:r>
            <a:endParaRPr lang="de-AT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Sicherungstrupp </a:t>
            </a:r>
            <a:r>
              <a:rPr lang="de-AT" sz="1600" dirty="0"/>
              <a:t>errichtet Absicherung der </a:t>
            </a:r>
            <a:r>
              <a:rPr lang="de-AT" sz="1600" dirty="0" smtClean="0"/>
              <a:t>Unfallstelle </a:t>
            </a:r>
            <a:r>
              <a:rPr lang="de-AT" sz="1600" dirty="0"/>
              <a:t>und baut Brandschutz </a:t>
            </a:r>
            <a:r>
              <a:rPr lang="de-AT" sz="1600" dirty="0" smtClean="0"/>
              <a:t>mit tragbarem Feuerlöscher auf</a:t>
            </a:r>
            <a:endParaRPr lang="de-AT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VOR!</a:t>
            </a:r>
            <a:endParaRPr kumimoji="0" lang="de-DE" altLang="de-DE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794" y="1124744"/>
            <a:ext cx="8778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Technischer Einsatz: Zusammenstoß von zwei PKW, Verletzte Person im grauen Fahrzeug (nicht eingeklemmt), Gruppenkommandant eines HLF1 (1:6): 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4" y="2348880"/>
            <a:ext cx="312345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1693335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19672" y="544522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/>
              <a:t>Fragen zur </a:t>
            </a:r>
            <a:r>
              <a:rPr lang="de-AT" sz="3200" b="1" dirty="0" err="1" smtClean="0"/>
              <a:t>Befehlsgebung</a:t>
            </a:r>
            <a:r>
              <a:rPr lang="de-AT" sz="3200" b="1" dirty="0" smtClean="0"/>
              <a:t>?</a:t>
            </a:r>
            <a:endParaRPr lang="de-AT" sz="3200" b="1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75763-F5C4-43E7-9C1A-11A95A469CC5}" type="slidenum">
              <a:rPr lang="de-AT" altLang="de-DE" smtClean="0"/>
              <a:pPr/>
              <a:t>13</a:t>
            </a:fld>
            <a:endParaRPr lang="de-AT" alt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8640"/>
            <a:ext cx="6192688" cy="5257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1866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14</a:t>
            </a:fld>
            <a:endParaRPr lang="de-AT" alt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568952" cy="1143000"/>
          </a:xfrm>
        </p:spPr>
        <p:txBody>
          <a:bodyPr/>
          <a:lstStyle/>
          <a:p>
            <a:r>
              <a:rPr lang="de-AT" altLang="de-DE" dirty="0" smtClean="0"/>
              <a:t>FLA Gold / Anpassung 2018</a:t>
            </a:r>
            <a:endParaRPr lang="de-AT" alt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755576" y="1268760"/>
          <a:ext cx="7488832" cy="4932984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 dirty="0">
                          <a:latin typeface="Times New Roman"/>
                        </a:rPr>
                        <a:t>Lehrgangseröffnung:</a:t>
                      </a:r>
                      <a:r>
                        <a:rPr lang="de-AT" sz="1100" b="0" i="0" u="none" strike="noStrike" dirty="0">
                          <a:latin typeface="Times New Roman"/>
                        </a:rPr>
                        <a:t> Vorstellung der </a:t>
                      </a:r>
                      <a:r>
                        <a:rPr lang="de-AT" sz="1100" b="0" i="0" u="none" strike="noStrike" dirty="0" err="1">
                          <a:latin typeface="Times New Roman"/>
                        </a:rPr>
                        <a:t>Bewerbsdisziplinen</a:t>
                      </a:r>
                      <a:r>
                        <a:rPr lang="de-AT" sz="1100" b="0" i="0" u="none" strike="noStrike" dirty="0">
                          <a:latin typeface="Times New Roman"/>
                        </a:rPr>
                        <a:t> </a:t>
                      </a:r>
                      <a:endParaRPr lang="de-AT" sz="1100" b="1" i="0" u="none" strike="noStrike" dirty="0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 dirty="0">
                          <a:latin typeface="Times New Roman"/>
                        </a:rPr>
                        <a:t>Formulieren und Geben von Befehlen: </a:t>
                      </a:r>
                      <a:r>
                        <a:rPr lang="de-AT" sz="1100" b="0" i="0" u="none" strike="noStrike" dirty="0" err="1">
                          <a:latin typeface="Times New Roman"/>
                        </a:rPr>
                        <a:t>mündl</a:t>
                      </a:r>
                      <a:r>
                        <a:rPr lang="de-AT" sz="1100" b="0" i="0" u="none" strike="noStrike" dirty="0">
                          <a:latin typeface="Times New Roman"/>
                        </a:rPr>
                        <a:t>. Entwicklungs-, Angriffs- u. Einsatzbefehl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Führungsverfahren: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schriftliche Lösung eines Brandeinsatzes und eines technischen Einsatzes 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Brandschutzplan: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Erklären eines Brandschutzplanes und der abgebildeten Planzeichen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Berechnen-Ermitteln-Entscheiden: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Löschmittelbedarfsberechnungen, Löschwasserförderungen, Einsatzentscheidungen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Ausbildung in der Feuerwehr: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Arbeiten mit Handbuch für Grundausbildung, Aufgaben der Löschgruppe/techn. Gruppe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Formulieren und Geben von Befehlen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Berechnen-Ermitteln-Entscheiden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Führungsverfahren: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 schriftliche Lösung eines Brandeinsatzes und technischen Einsatzes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Überprüfen der</a:t>
                      </a:r>
                      <a:r>
                        <a:rPr lang="de-AT" sz="1100" b="1" i="1" u="none" strike="noStrike">
                          <a:latin typeface="Times New Roman"/>
                        </a:rPr>
                        <a:t> Fragen aus dem Feuerwehrwesen 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Ausbildung in der Feuerwehr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Brandschutzplan 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Führungsverfahren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schriftliche Lösung eines Brandeinsatzes und eines technischen Einsatzes 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Verhalten vor einer Gruppe: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 Vorgeschriebene Marschbewegung mit Gruppe 1:12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 dirty="0">
                          <a:latin typeface="Times New Roman"/>
                        </a:rPr>
                        <a:t>Praktische Einsatztätigkeiten</a:t>
                      </a:r>
                      <a:r>
                        <a:rPr lang="de-AT" sz="1100" b="0" i="0" u="none" strike="noStrike" dirty="0">
                          <a:latin typeface="Times New Roman"/>
                        </a:rPr>
                        <a:t> - Aufgabe A (Anwendung von Knoten und Bünden)</a:t>
                      </a:r>
                      <a:endParaRPr lang="de-AT" sz="1100" b="1" i="1" u="none" strike="noStrike" dirty="0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Verhalten vor einer Gruppe:</a:t>
                      </a:r>
                      <a:r>
                        <a:rPr lang="de-AT" sz="1100" b="0" i="1" u="none" strike="noStrike">
                          <a:latin typeface="Times New Roman"/>
                        </a:rPr>
                        <a:t> 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Vorgeschriebene Marschbewegung mit Gruppe 1:12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Praktische Einsatztätigkeiten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 - Aufgabe A (Anwendung von Knoten und Bünden)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latin typeface="Times New Roman"/>
                        </a:rPr>
                        <a:t>Probebewerb: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 </a:t>
                      </a:r>
                      <a:endParaRPr lang="de-AT" sz="1100" b="1" i="0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bewerbsmäßiger Ablauf der Einzeldisziplinen mit Bewertung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latin typeface="Times New Roman"/>
                        </a:rPr>
                        <a:t>NÖ Landesfeuerwehrschule: </a:t>
                      </a:r>
                      <a:r>
                        <a:rPr lang="de-AT" sz="1100" b="1" i="1" u="none" strike="noStrike">
                          <a:latin typeface="Times New Roman"/>
                        </a:rPr>
                        <a:t>Praktische Einsatztätigkeiten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 - Aufgabe B (Hindernisstrecke)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Verhalten vor der Gruppe 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- Marschbewegung auf Bewerbsstrecke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>
                          <a:latin typeface="Times New Roman"/>
                        </a:rPr>
                        <a:t>Ausbildung in der Feuerwehr:</a:t>
                      </a:r>
                      <a:r>
                        <a:rPr lang="de-AT" sz="1100" b="0" i="1" u="none" strike="noStrike">
                          <a:latin typeface="Times New Roman"/>
                        </a:rPr>
                        <a:t> </a:t>
                      </a:r>
                      <a:r>
                        <a:rPr lang="de-AT" sz="1100" b="0" i="0" u="none" strike="noStrike">
                          <a:latin typeface="Times New Roman"/>
                        </a:rPr>
                        <a:t>Detailaufgaben der Lösch- und Techn. Gruppe</a:t>
                      </a:r>
                      <a:endParaRPr lang="de-AT" sz="1100" b="1" i="1" u="none" strike="noStrike">
                        <a:latin typeface="Times New Roman"/>
                      </a:endParaRP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5153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1" u="none" strike="noStrike" dirty="0">
                          <a:latin typeface="Times New Roman"/>
                        </a:rPr>
                        <a:t>Schlussbesprechung</a:t>
                      </a:r>
                    </a:p>
                  </a:txBody>
                  <a:tcPr marL="8538" marR="8538" marT="8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57338"/>
            <a:ext cx="8496622" cy="4392612"/>
          </a:xfrm>
        </p:spPr>
        <p:txBody>
          <a:bodyPr/>
          <a:lstStyle/>
          <a:p>
            <a:pPr>
              <a:buNone/>
            </a:pPr>
            <a:r>
              <a:rPr lang="de-AT" sz="2100" b="1" u="sng" dirty="0" smtClean="0"/>
              <a:t>Allgemeine Voraussetzungen: </a:t>
            </a:r>
          </a:p>
          <a:p>
            <a:endParaRPr lang="de-AT" sz="2100" dirty="0" smtClean="0"/>
          </a:p>
          <a:p>
            <a:pPr>
              <a:buNone/>
            </a:pPr>
            <a:r>
              <a:rPr lang="de-AT" sz="2100" dirty="0" smtClean="0"/>
              <a:t>• Aktives Feuerwehrmitglied gem. § 40 NÖ FG 2015 </a:t>
            </a:r>
          </a:p>
          <a:p>
            <a:pPr>
              <a:buNone/>
            </a:pPr>
            <a:r>
              <a:rPr lang="de-AT" sz="2100" dirty="0" smtClean="0"/>
              <a:t>• 3 Jahre aktiver Feuerwehrdienst </a:t>
            </a:r>
          </a:p>
          <a:p>
            <a:pPr>
              <a:buNone/>
            </a:pPr>
            <a:r>
              <a:rPr lang="de-AT" sz="2100" dirty="0" smtClean="0"/>
              <a:t>• Besitz eines gültigen Feuerwehrpasses </a:t>
            </a:r>
          </a:p>
          <a:p>
            <a:pPr>
              <a:buNone/>
            </a:pPr>
            <a:r>
              <a:rPr lang="de-AT" sz="2100" dirty="0" smtClean="0"/>
              <a:t>• Besitz des Feuerwehrleistungsabzeichens in Silber bzw. Absolvierung der Ausbildungsprüfung Löscheinsatz (APLE) oder Technischer Einsatz (APTE) in der Stufe Silber. </a:t>
            </a:r>
          </a:p>
          <a:p>
            <a:pPr>
              <a:buNone/>
            </a:pPr>
            <a:r>
              <a:rPr lang="de-AT" sz="2100" dirty="0" smtClean="0"/>
              <a:t>• sofern das FLA Gold vor 2003 absolviert wurde, ist ein nochmaliges (einmaliges) Antreten am </a:t>
            </a:r>
            <a:r>
              <a:rPr lang="de-AT" sz="2100" dirty="0" err="1" smtClean="0"/>
              <a:t>Be</a:t>
            </a:r>
            <a:r>
              <a:rPr lang="de-AT" sz="2100" dirty="0" smtClean="0"/>
              <a:t>-werb um das FLA in Gold möglich; </a:t>
            </a:r>
          </a:p>
          <a:p>
            <a:endParaRPr lang="de-AT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15</a:t>
            </a:fld>
            <a:endParaRPr lang="de-AT" alt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568952" cy="1143000"/>
          </a:xfrm>
        </p:spPr>
        <p:txBody>
          <a:bodyPr/>
          <a:lstStyle/>
          <a:p>
            <a:r>
              <a:rPr lang="de-AT" altLang="de-DE" dirty="0" smtClean="0"/>
              <a:t>FLA Gold / Anpassung 2018</a:t>
            </a:r>
            <a:endParaRPr lang="de-AT" alt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/>
          <a:lstStyle/>
          <a:p>
            <a:pPr>
              <a:buNone/>
            </a:pPr>
            <a:endParaRPr lang="de-AT" sz="1600" b="1" dirty="0" smtClean="0"/>
          </a:p>
          <a:p>
            <a:pPr>
              <a:buNone/>
            </a:pPr>
            <a:r>
              <a:rPr lang="de-AT" sz="1700" b="1" u="sng" dirty="0" smtClean="0"/>
              <a:t>Ausbildungen (verpflichtend): </a:t>
            </a:r>
          </a:p>
          <a:p>
            <a:pPr>
              <a:buNone/>
            </a:pPr>
            <a:endParaRPr lang="de-AT" sz="1700" b="1" dirty="0" smtClean="0"/>
          </a:p>
          <a:p>
            <a:r>
              <a:rPr lang="de-AT" sz="1700" dirty="0" smtClean="0"/>
              <a:t>Führungsstufe 1 (FÜ10) </a:t>
            </a:r>
          </a:p>
          <a:p>
            <a:r>
              <a:rPr lang="de-AT" sz="1700" dirty="0" smtClean="0"/>
              <a:t>Ausbildungsgrundsätze (AU11) </a:t>
            </a:r>
          </a:p>
          <a:p>
            <a:r>
              <a:rPr lang="de-AT" sz="1700" dirty="0" smtClean="0"/>
              <a:t>Verhalten vor der Einheit (FÜ90) </a:t>
            </a:r>
          </a:p>
          <a:p>
            <a:r>
              <a:rPr lang="de-AT" sz="1700" dirty="0" smtClean="0"/>
              <a:t>Teilnahme an der „FLA Gold Vorbereitung“ (wird im jeweiligen Bezirk durchgeführt) </a:t>
            </a:r>
          </a:p>
          <a:p>
            <a:pPr>
              <a:buNone/>
            </a:pPr>
            <a:endParaRPr lang="de-AT" sz="1700" dirty="0" smtClean="0"/>
          </a:p>
          <a:p>
            <a:pPr>
              <a:buNone/>
            </a:pPr>
            <a:r>
              <a:rPr lang="de-AT" sz="1700" dirty="0" smtClean="0"/>
              <a:t>oder („alte“ Ausbildung) </a:t>
            </a:r>
          </a:p>
          <a:p>
            <a:r>
              <a:rPr lang="de-AT" sz="1700" dirty="0" smtClean="0"/>
              <a:t>Gruppenkommandantenergänzung (GEM) </a:t>
            </a:r>
          </a:p>
          <a:p>
            <a:r>
              <a:rPr lang="de-AT" sz="1700" dirty="0" smtClean="0"/>
              <a:t>Teilnahme an der „FLA Gold Vorbereitung“ (wird im jeweiligen Bezirk durchgeführt) </a:t>
            </a:r>
          </a:p>
          <a:p>
            <a:pPr>
              <a:buNone/>
            </a:pPr>
            <a:r>
              <a:rPr lang="de-AT" sz="1700" dirty="0" smtClean="0"/>
              <a:t>oder („alte“ Ausbildung) </a:t>
            </a:r>
          </a:p>
          <a:p>
            <a:r>
              <a:rPr lang="de-AT" sz="1700" dirty="0" smtClean="0"/>
              <a:t>Gruppenkommandantenlehrgang (GKL) </a:t>
            </a:r>
          </a:p>
          <a:p>
            <a:r>
              <a:rPr lang="de-AT" sz="1700" dirty="0" smtClean="0"/>
              <a:t>Abschluss Führungsstufe 1 (ASM10) </a:t>
            </a:r>
          </a:p>
          <a:p>
            <a:r>
              <a:rPr lang="de-AT" sz="1700" dirty="0" smtClean="0"/>
              <a:t>Teilnahme an der „FLA Gold Vorbereitung“ (wird im jeweiligen Bezirk durchgeführt) </a:t>
            </a:r>
          </a:p>
          <a:p>
            <a:pPr>
              <a:buNone/>
            </a:pPr>
            <a:r>
              <a:rPr lang="de-AT" sz="1700" dirty="0" smtClean="0"/>
              <a:t>oder („alte“ Ausbildung) </a:t>
            </a:r>
          </a:p>
          <a:p>
            <a:r>
              <a:rPr lang="de-AT" sz="1700" dirty="0" smtClean="0"/>
              <a:t>Zugskommandantenlehrgang (ZKL) </a:t>
            </a:r>
          </a:p>
          <a:p>
            <a:r>
              <a:rPr lang="de-AT" sz="1700" dirty="0" smtClean="0"/>
              <a:t>Teilnahme an der „FLA Gold Vorbereitung“ (wird im jeweiligen Bezirk durchgeführt) </a:t>
            </a:r>
          </a:p>
          <a:p>
            <a:endParaRPr lang="de-AT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16</a:t>
            </a:fld>
            <a:endParaRPr lang="de-AT" altLang="de-D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17</a:t>
            </a:fld>
            <a:endParaRPr lang="de-AT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071" t="14126" r="30479" b="5955"/>
          <a:stretch>
            <a:fillRect/>
          </a:stretch>
        </p:blipFill>
        <p:spPr bwMode="auto">
          <a:xfrm>
            <a:off x="179512" y="188639"/>
            <a:ext cx="4248472" cy="582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51" t="15714" r="44150" b="8241"/>
          <a:stretch>
            <a:fillRect/>
          </a:stretch>
        </p:blipFill>
        <p:spPr bwMode="auto">
          <a:xfrm>
            <a:off x="4499992" y="908720"/>
            <a:ext cx="4349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18</a:t>
            </a:fld>
            <a:endParaRPr lang="de-AT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22" t="11246" r="13379" b="4515"/>
          <a:stretch>
            <a:fillRect/>
          </a:stretch>
        </p:blipFill>
        <p:spPr bwMode="auto">
          <a:xfrm>
            <a:off x="323528" y="188640"/>
            <a:ext cx="807474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19</a:t>
            </a:fld>
            <a:endParaRPr lang="de-AT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621" t="45086" r="31379" b="9555"/>
          <a:stretch>
            <a:fillRect/>
          </a:stretch>
        </p:blipFill>
        <p:spPr bwMode="auto">
          <a:xfrm>
            <a:off x="611560" y="188640"/>
            <a:ext cx="758941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2</a:t>
            </a:fld>
            <a:endParaRPr lang="de-AT" alt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79512" y="188640"/>
          <a:ext cx="8496945" cy="5653258"/>
        </p:xfrm>
        <a:graphic>
          <a:graphicData uri="http://schemas.openxmlformats.org/drawingml/2006/table">
            <a:tbl>
              <a:tblPr/>
              <a:tblGrid>
                <a:gridCol w="706444"/>
                <a:gridCol w="336402"/>
                <a:gridCol w="672803"/>
                <a:gridCol w="958744"/>
                <a:gridCol w="1278326"/>
                <a:gridCol w="246695"/>
                <a:gridCol w="731674"/>
                <a:gridCol w="454142"/>
                <a:gridCol w="672803"/>
                <a:gridCol w="958744"/>
                <a:gridCol w="1480168"/>
              </a:tblGrid>
              <a:tr h="3142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AT" sz="2000" b="1" i="0" u="none" strike="noStrike" dirty="0">
                          <a:latin typeface="Arial"/>
                        </a:rPr>
                        <a:t>Mittwoch Abend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AT" sz="2000" b="1" i="0" u="none" strike="noStrike">
                          <a:latin typeface="Arial"/>
                        </a:rPr>
                        <a:t>Donnerstag Abend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 dirty="0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47"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3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1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1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647"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8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Aktuelles LFKDO/BFKDO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>
                          <a:latin typeface="Arial"/>
                        </a:rPr>
                        <a:t>Aktuelles LFKDO/BFKDO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3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2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2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Aktuelles LFKDO / 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Aktuelles LFKDO / 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08">
                <a:tc>
                  <a:txBody>
                    <a:bodyPr/>
                    <a:lstStyle/>
                    <a:p>
                      <a:pPr algn="l" fontAlgn="ctr"/>
                      <a:endParaRPr lang="de-AT" sz="2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2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250"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3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Stundenplan 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2000" b="0" i="0" u="none" strike="noStrike">
                          <a:latin typeface="Arial"/>
                        </a:rPr>
                        <a:t>LS 3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720"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5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1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Aktuelles LFKDO / 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19:00-19:50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Aktuelles LFKDO / BFKDO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20:00-20:50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Basiswissen NEU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AT" sz="1000" b="0" i="0" u="none" strike="noStrike">
                        <a:latin typeface="Arial"/>
                      </a:endParaRP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>
                          <a:latin typeface="Arial"/>
                        </a:rPr>
                        <a:t>21:00-21:50</a:t>
                      </a:r>
                    </a:p>
                  </a:txBody>
                  <a:tcPr marL="6024" marR="6024" marT="6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AT" sz="1200" b="0" i="0" u="none" strike="noStrike" dirty="0">
                          <a:latin typeface="Arial"/>
                        </a:rPr>
                        <a:t>Der Befehl im Feuerwehreinsatz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20</a:t>
            </a:fld>
            <a:endParaRPr lang="de-AT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621" t="19886" r="31379" b="20355"/>
          <a:stretch>
            <a:fillRect/>
          </a:stretch>
        </p:blipFill>
        <p:spPr bwMode="auto">
          <a:xfrm>
            <a:off x="1475656" y="0"/>
            <a:ext cx="6048672" cy="62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21</a:t>
            </a:fld>
            <a:endParaRPr lang="de-AT" alt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722" t="11246" r="7079" b="5955"/>
          <a:stretch>
            <a:fillRect/>
          </a:stretch>
        </p:blipFill>
        <p:spPr bwMode="auto">
          <a:xfrm>
            <a:off x="179511" y="476672"/>
            <a:ext cx="87135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6"/>
          <p:cNvSpPr/>
          <p:nvPr/>
        </p:nvSpPr>
        <p:spPr>
          <a:xfrm>
            <a:off x="8388424" y="2780928"/>
            <a:ext cx="432048" cy="288032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722" t="11246" r="7079" b="5955"/>
          <a:stretch>
            <a:fillRect/>
          </a:stretch>
        </p:blipFill>
        <p:spPr bwMode="auto">
          <a:xfrm>
            <a:off x="179511" y="548680"/>
            <a:ext cx="87135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/>
        </p:nvSpPr>
        <p:spPr>
          <a:xfrm>
            <a:off x="8388424" y="2852936"/>
            <a:ext cx="432048" cy="288032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Abgerundetes Rechteck 9"/>
          <p:cNvSpPr/>
          <p:nvPr/>
        </p:nvSpPr>
        <p:spPr>
          <a:xfrm>
            <a:off x="251520" y="3140968"/>
            <a:ext cx="8568952" cy="288032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51520" y="3429000"/>
            <a:ext cx="4032448" cy="21602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11560" y="3045542"/>
            <a:ext cx="7776864" cy="3119762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3128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Herzlichen Dank </a:t>
            </a:r>
          </a:p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für EURE </a:t>
            </a:r>
            <a:endParaRPr lang="de-DE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de-DE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Mitarbeit &amp; Umsetzung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22</a:t>
            </a:fld>
            <a:endParaRPr lang="de-AT" altLang="de-DE"/>
          </a:p>
        </p:txBody>
      </p:sp>
      <p:pic>
        <p:nvPicPr>
          <p:cNvPr id="3074" name="Picture 2" descr="Bildergebnis für feuerwehr daumen ho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3305175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91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/>
          <a:lstStyle/>
          <a:p>
            <a:r>
              <a:rPr lang="de-AT" altLang="de-DE" dirty="0" err="1"/>
              <a:t>Befehlsgebung</a:t>
            </a:r>
            <a:r>
              <a:rPr lang="de-AT" altLang="de-DE" dirty="0"/>
              <a:t> Neu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496944" cy="4969222"/>
          </a:xfrm>
          <a:noFill/>
          <a:ln/>
        </p:spPr>
        <p:txBody>
          <a:bodyPr/>
          <a:lstStyle/>
          <a:p>
            <a:pPr marL="457200" lvl="1" indent="0">
              <a:buNone/>
            </a:pPr>
            <a:endParaRPr lang="de-AT" altLang="de-DE" sz="2000" dirty="0"/>
          </a:p>
          <a:p>
            <a:pPr marL="57150" indent="0">
              <a:buNone/>
            </a:pPr>
            <a:r>
              <a:rPr lang="de-AT" altLang="de-DE" sz="2400" b="1" dirty="0"/>
              <a:t>Ziel</a:t>
            </a:r>
          </a:p>
          <a:p>
            <a:pPr marL="514350" indent="-457200"/>
            <a:r>
              <a:rPr lang="de-AT" altLang="de-DE" sz="2400" dirty="0" smtClean="0"/>
              <a:t>Einheitliche </a:t>
            </a:r>
            <a:r>
              <a:rPr lang="de-AT" altLang="de-DE" sz="2400" dirty="0"/>
              <a:t>Befehlsstruktur bei </a:t>
            </a:r>
          </a:p>
          <a:p>
            <a:pPr marL="914400" lvl="1" indent="-457200"/>
            <a:r>
              <a:rPr lang="de-AT" altLang="de-DE" sz="2400" dirty="0"/>
              <a:t>Befehl des Einsatzleiters an </a:t>
            </a:r>
            <a:r>
              <a:rPr lang="de-AT" altLang="de-DE" sz="2400" dirty="0" smtClean="0"/>
              <a:t>Einheitskommandanten</a:t>
            </a:r>
            <a:br>
              <a:rPr lang="de-AT" altLang="de-DE" sz="2400" dirty="0" smtClean="0"/>
            </a:br>
            <a:r>
              <a:rPr lang="de-AT" altLang="de-DE" sz="2400" dirty="0" smtClean="0"/>
              <a:t>(einer Führungskraft an eine Führungskraft)</a:t>
            </a:r>
            <a:endParaRPr lang="de-AT" altLang="de-DE" sz="2400" dirty="0"/>
          </a:p>
          <a:p>
            <a:pPr marL="914400" lvl="1" indent="-457200"/>
            <a:r>
              <a:rPr lang="de-AT" altLang="de-DE" sz="2400" dirty="0"/>
              <a:t>Befehl des Gruppenkommandanten </a:t>
            </a:r>
          </a:p>
          <a:p>
            <a:pPr marL="57150" indent="0">
              <a:buNone/>
            </a:pPr>
            <a:endParaRPr lang="de-AT" altLang="de-DE" sz="2400" b="1" dirty="0" smtClean="0"/>
          </a:p>
          <a:p>
            <a:pPr marL="57150" indent="0">
              <a:buNone/>
            </a:pPr>
            <a:r>
              <a:rPr lang="de-AT" altLang="de-DE" sz="2400" b="1" dirty="0" smtClean="0"/>
              <a:t>Basis</a:t>
            </a:r>
            <a:endParaRPr lang="de-AT" altLang="de-DE" sz="2400" b="1" dirty="0"/>
          </a:p>
          <a:p>
            <a:pPr marL="914400" lvl="1" indent="-457200"/>
            <a:r>
              <a:rPr lang="de-AT" altLang="de-DE" sz="2400" dirty="0" smtClean="0"/>
              <a:t>Hauptpunkte </a:t>
            </a:r>
            <a:r>
              <a:rPr lang="de-AT" altLang="de-DE" sz="2400" dirty="0"/>
              <a:t>des Befehlsschemas laut </a:t>
            </a:r>
            <a:r>
              <a:rPr lang="de-AT" altLang="de-DE" sz="2400" dirty="0" smtClean="0"/>
              <a:t>„Staatliches Krisen- und Katastrophenmanagement“ (SKKM)</a:t>
            </a:r>
            <a:endParaRPr lang="de-AT" alt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4241562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/>
          <a:lstStyle/>
          <a:p>
            <a:r>
              <a:rPr lang="de-AT" altLang="de-DE" dirty="0" err="1"/>
              <a:t>Befehlsgebung</a:t>
            </a:r>
            <a:r>
              <a:rPr lang="de-AT" altLang="de-DE" dirty="0"/>
              <a:t> Neu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4176464" cy="4825206"/>
          </a:xfrm>
          <a:noFill/>
          <a:ln/>
        </p:spPr>
        <p:txBody>
          <a:bodyPr/>
          <a:lstStyle/>
          <a:p>
            <a:pPr marL="457200" lvl="1" indent="0">
              <a:buNone/>
            </a:pPr>
            <a:endParaRPr lang="de-AT" altLang="de-DE" sz="2000" dirty="0"/>
          </a:p>
          <a:p>
            <a:pPr marL="457200" lvl="1" indent="0">
              <a:buNone/>
            </a:pPr>
            <a:r>
              <a:rPr lang="de-AT" altLang="de-DE" sz="2400" b="1" dirty="0"/>
              <a:t>	Bisher				</a:t>
            </a:r>
            <a:endParaRPr lang="de-AT" altLang="de-DE" sz="2400" dirty="0" smtClean="0"/>
          </a:p>
          <a:p>
            <a:pPr marL="457200" lvl="1" indent="0">
              <a:buNone/>
            </a:pPr>
            <a:r>
              <a:rPr lang="de-AT" altLang="de-DE" sz="2400" dirty="0" smtClean="0"/>
              <a:t>Einsatzbefehl</a:t>
            </a:r>
            <a:endParaRPr lang="de-AT" altLang="de-DE" sz="2400" dirty="0"/>
          </a:p>
          <a:p>
            <a:pPr marL="457200" lvl="1" indent="0">
              <a:buNone/>
            </a:pPr>
            <a:endParaRPr lang="de-AT" altLang="de-DE" sz="1800" dirty="0" smtClean="0"/>
          </a:p>
          <a:p>
            <a:pPr marL="457200" lvl="1" indent="0">
              <a:buNone/>
            </a:pPr>
            <a:r>
              <a:rPr lang="de-AT" altLang="de-DE" sz="1800" dirty="0" smtClean="0"/>
              <a:t>Befehl </a:t>
            </a:r>
            <a:r>
              <a:rPr lang="de-AT" altLang="de-DE" sz="1800" dirty="0"/>
              <a:t>des Einsatzleiters an 	</a:t>
            </a:r>
          </a:p>
          <a:p>
            <a:pPr marL="457200" lvl="1" indent="0">
              <a:buNone/>
            </a:pPr>
            <a:r>
              <a:rPr lang="de-AT" altLang="de-DE" sz="1800" dirty="0"/>
              <a:t>Einheitskommandanten		</a:t>
            </a:r>
            <a:r>
              <a:rPr lang="de-AT" altLang="de-DE" sz="2400" dirty="0"/>
              <a:t>	</a:t>
            </a:r>
          </a:p>
          <a:p>
            <a:pPr marL="457200" lvl="1" indent="0">
              <a:buNone/>
            </a:pPr>
            <a:r>
              <a:rPr lang="de-AT" altLang="de-DE" sz="2400" dirty="0"/>
              <a:t>Entwicklungsbefehl</a:t>
            </a:r>
          </a:p>
          <a:p>
            <a:pPr marL="457200" lvl="1" indent="0">
              <a:buNone/>
            </a:pPr>
            <a:r>
              <a:rPr lang="de-AT" altLang="de-DE" sz="2400" dirty="0"/>
              <a:t>Erweiterter Angriffsbefehl	</a:t>
            </a:r>
          </a:p>
          <a:p>
            <a:pPr marL="457200" lvl="1" indent="0">
              <a:buNone/>
            </a:pPr>
            <a:r>
              <a:rPr lang="de-AT" altLang="de-DE" sz="2400" dirty="0"/>
              <a:t>Allgemeiner Befehl</a:t>
            </a:r>
          </a:p>
        </p:txBody>
      </p:sp>
      <p:cxnSp>
        <p:nvCxnSpPr>
          <p:cNvPr id="3" name="Gerade Verbindung 2"/>
          <p:cNvCxnSpPr/>
          <p:nvPr/>
        </p:nvCxnSpPr>
        <p:spPr>
          <a:xfrm flipV="1">
            <a:off x="827584" y="4040063"/>
            <a:ext cx="2736304" cy="16561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971600" y="4077072"/>
            <a:ext cx="2592288" cy="16561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4008" y="1124744"/>
            <a:ext cx="4176464" cy="482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de-AT" altLang="de-DE" sz="2000" kern="0" dirty="0" smtClean="0"/>
          </a:p>
          <a:p>
            <a:pPr marL="457200" lvl="1" indent="0">
              <a:buFontTx/>
              <a:buNone/>
            </a:pPr>
            <a:r>
              <a:rPr lang="de-AT" altLang="de-DE" sz="2400" b="1" kern="0" dirty="0" smtClean="0"/>
              <a:t>	NEU				</a:t>
            </a:r>
            <a:endParaRPr lang="de-AT" altLang="de-DE" sz="2400" kern="0" dirty="0" smtClean="0"/>
          </a:p>
          <a:p>
            <a:pPr marL="457200" lvl="1" indent="0">
              <a:buFontTx/>
              <a:buNone/>
            </a:pPr>
            <a:r>
              <a:rPr lang="de-AT" altLang="de-DE" sz="2400" kern="0" dirty="0" smtClean="0"/>
              <a:t>Einsatzbefehl</a:t>
            </a:r>
          </a:p>
          <a:p>
            <a:pPr marL="457200" lvl="1" indent="0">
              <a:buFontTx/>
              <a:buNone/>
            </a:pPr>
            <a:endParaRPr lang="de-AT" altLang="de-DE" sz="1800" kern="0" dirty="0" smtClean="0"/>
          </a:p>
          <a:p>
            <a:pPr marL="457200" lvl="1" indent="0">
              <a:buFontTx/>
              <a:buNone/>
            </a:pPr>
            <a:r>
              <a:rPr lang="de-AT" altLang="de-DE" sz="1800" kern="0" dirty="0" smtClean="0"/>
              <a:t>Befehl des Einsatzleiters an 	</a:t>
            </a:r>
          </a:p>
          <a:p>
            <a:pPr marL="457200" lvl="1" indent="0">
              <a:buFontTx/>
              <a:buNone/>
            </a:pPr>
            <a:r>
              <a:rPr lang="de-AT" altLang="de-DE" sz="1800" kern="0" dirty="0" smtClean="0"/>
              <a:t>Einheitskommandanten		</a:t>
            </a:r>
            <a:r>
              <a:rPr lang="de-AT" altLang="de-DE" sz="2400" kern="0" dirty="0" smtClean="0"/>
              <a:t>	</a:t>
            </a:r>
          </a:p>
          <a:p>
            <a:pPr marL="457200" lvl="1" indent="0">
              <a:buFontTx/>
              <a:buNone/>
            </a:pPr>
            <a:r>
              <a:rPr lang="de-AT" altLang="de-DE" sz="2400" kern="0" dirty="0" smtClean="0"/>
              <a:t>Befehl des GRKDT</a:t>
            </a:r>
            <a:endParaRPr lang="de-AT" altLang="de-DE" sz="2400" kern="0" dirty="0"/>
          </a:p>
        </p:txBody>
      </p:sp>
    </p:spTree>
    <p:extLst>
      <p:ext uri="{BB962C8B-B14F-4D97-AF65-F5344CB8AC3E}">
        <p14:creationId xmlns="" xmlns:p14="http://schemas.microsoft.com/office/powerpoint/2010/main" val="2898702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altLang="de-DE" smtClean="0"/>
              <a:t>FKDT FOBI 2017/18</a:t>
            </a:r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40D22-0237-4E7A-A60F-A975E58D0629}" type="slidenum">
              <a:rPr lang="de-AT" altLang="de-DE" smtClean="0"/>
              <a:pPr/>
              <a:t>5</a:t>
            </a:fld>
            <a:endParaRPr lang="de-AT" altLang="de-DE"/>
          </a:p>
        </p:txBody>
      </p:sp>
      <p:pic>
        <p:nvPicPr>
          <p:cNvPr id="102402" name="Picture 2" descr="Bildergebnis für staatliches krisen- und katastrophenschutzmanagement (skkm)"/>
          <p:cNvPicPr>
            <a:picLocks noChangeAspect="1" noChangeArrowheads="1"/>
          </p:cNvPicPr>
          <p:nvPr/>
        </p:nvPicPr>
        <p:blipFill>
          <a:blip r:embed="rId3" cstate="print"/>
          <a:srcRect l="10395" t="57455" r="1721" b="16841"/>
          <a:stretch>
            <a:fillRect/>
          </a:stretch>
        </p:blipFill>
        <p:spPr bwMode="auto">
          <a:xfrm>
            <a:off x="323528" y="1700808"/>
            <a:ext cx="8272448" cy="1512168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/>
              <a:t>Befehlsgebung</a:t>
            </a:r>
            <a:r>
              <a:rPr lang="de-AT" altLang="de-DE" dirty="0"/>
              <a:t> Neu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 l="20022" t="13406" r="41279" b="60674"/>
          <a:stretch>
            <a:fillRect/>
          </a:stretch>
        </p:blipFill>
        <p:spPr bwMode="auto">
          <a:xfrm>
            <a:off x="1547664" y="3356992"/>
            <a:ext cx="61926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24" y="2923049"/>
            <a:ext cx="2657788" cy="321922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395661" cy="17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feld 1"/>
          <p:cNvSpPr txBox="1">
            <a:spLocks noChangeArrowheads="1"/>
          </p:cNvSpPr>
          <p:nvPr/>
        </p:nvSpPr>
        <p:spPr bwMode="auto">
          <a:xfrm>
            <a:off x="2987824" y="468406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Heft 122</a:t>
            </a:r>
          </a:p>
        </p:txBody>
      </p:sp>
      <p:sp>
        <p:nvSpPr>
          <p:cNvPr id="23556" name="Textfeld 4"/>
          <p:cNvSpPr txBox="1">
            <a:spLocks noChangeArrowheads="1"/>
          </p:cNvSpPr>
          <p:nvPr/>
        </p:nvSpPr>
        <p:spPr bwMode="auto">
          <a:xfrm>
            <a:off x="400798" y="2271662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</a:rPr>
              <a:t>Taktik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0736" y="3569162"/>
            <a:ext cx="2544763" cy="36513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20735" y="2871498"/>
            <a:ext cx="2544763" cy="36513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6</a:t>
            </a:fld>
            <a:endParaRPr lang="de-AT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8010" y="1196752"/>
            <a:ext cx="5095875" cy="420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1092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0" name="Textfeld 2"/>
          <p:cNvSpPr txBox="1">
            <a:spLocks noChangeArrowheads="1"/>
          </p:cNvSpPr>
          <p:nvPr/>
        </p:nvSpPr>
        <p:spPr bwMode="auto">
          <a:xfrm>
            <a:off x="6300192" y="1974664"/>
            <a:ext cx="2376363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Befehlsschema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 NEU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7</a:t>
            </a:fld>
            <a:endParaRPr lang="de-AT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6021467" cy="508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893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5486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Befehl des Gruppenkommandanten an die Gruppe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1700808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L</a:t>
            </a:r>
            <a:r>
              <a:rPr lang="de-AT" sz="2000" b="1" dirty="0"/>
              <a:t>ageinformation</a:t>
            </a:r>
          </a:p>
          <a:p>
            <a:r>
              <a:rPr lang="de-AT" dirty="0"/>
              <a:t>	</a:t>
            </a:r>
            <a:r>
              <a:rPr lang="de-AT" dirty="0" smtClean="0"/>
              <a:t>Kurze Lageinformation (Einsatzgrund) des GRKDT über das 	Ereignis und den bereits getroffenen Maßnahmen</a:t>
            </a:r>
          </a:p>
          <a:p>
            <a:r>
              <a:rPr lang="de-AT" dirty="0" smtClean="0"/>
              <a:t>	(weniger </a:t>
            </a:r>
            <a:r>
              <a:rPr lang="de-AT" dirty="0"/>
              <a:t>ist oft </a:t>
            </a:r>
            <a:r>
              <a:rPr lang="de-AT" dirty="0" smtClean="0"/>
              <a:t>mehr)</a:t>
            </a:r>
          </a:p>
          <a:p>
            <a:r>
              <a:rPr lang="de-AT" sz="2800" b="1" dirty="0"/>
              <a:t>E</a:t>
            </a:r>
            <a:r>
              <a:rPr lang="de-AT" sz="2000" b="1" dirty="0"/>
              <a:t>ntschluss (Auftrag)</a:t>
            </a:r>
          </a:p>
          <a:p>
            <a:r>
              <a:rPr lang="de-AT" dirty="0"/>
              <a:t>	Der Entschluss (Auftrag) des GRKDT an den Gruppe (Trupp) </a:t>
            </a:r>
            <a:br>
              <a:rPr lang="de-AT" dirty="0"/>
            </a:br>
            <a:r>
              <a:rPr lang="de-AT" dirty="0"/>
              <a:t>	(was soll erreicht werden</a:t>
            </a:r>
            <a:r>
              <a:rPr lang="de-AT" dirty="0" smtClean="0"/>
              <a:t>)</a:t>
            </a:r>
          </a:p>
          <a:p>
            <a:r>
              <a:rPr lang="de-AT" sz="2800" b="1" dirty="0"/>
              <a:t>D</a:t>
            </a:r>
            <a:r>
              <a:rPr lang="de-AT" sz="2000" b="1" dirty="0"/>
              <a:t>urchführung</a:t>
            </a:r>
          </a:p>
          <a:p>
            <a:r>
              <a:rPr lang="de-AT" dirty="0"/>
              <a:t>	Der GRKDT gibt den Trupps (dem Trupp) den von ihm </a:t>
            </a:r>
            <a:r>
              <a:rPr lang="de-AT" dirty="0" smtClean="0"/>
              <a:t>gewählten </a:t>
            </a:r>
            <a:r>
              <a:rPr lang="de-AT" dirty="0"/>
              <a:t>	</a:t>
            </a:r>
            <a:r>
              <a:rPr lang="de-AT" dirty="0" smtClean="0"/>
              <a:t>Weg und </a:t>
            </a:r>
            <a:r>
              <a:rPr lang="de-AT" dirty="0"/>
              <a:t>die notwendigen Mittel </a:t>
            </a:r>
            <a:r>
              <a:rPr lang="de-AT" dirty="0" smtClean="0"/>
              <a:t>vor: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b="1" dirty="0" smtClean="0"/>
              <a:t>Ziel</a:t>
            </a:r>
            <a:r>
              <a:rPr lang="de-AT" dirty="0" smtClean="0"/>
              <a:t> (Auftrag an den Trupp/die Gruppe)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b="1" dirty="0" smtClean="0"/>
              <a:t>Weg</a:t>
            </a:r>
            <a:r>
              <a:rPr lang="de-AT" dirty="0" smtClean="0"/>
              <a:t> (Weg zum Erreichen des Zieles / kann auch eine </a:t>
            </a:r>
            <a:r>
              <a:rPr lang="de-AT" dirty="0"/>
              <a:t>O</a:t>
            </a:r>
            <a:r>
              <a:rPr lang="de-AT" dirty="0" smtClean="0"/>
              <a:t>rtsangabe sein)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b="1" dirty="0" smtClean="0"/>
              <a:t>Mittel </a:t>
            </a:r>
            <a:r>
              <a:rPr lang="de-AT" dirty="0" smtClean="0"/>
              <a:t>(Definiert die Geräte zum Erreichen des Ziels)</a:t>
            </a:r>
            <a:endParaRPr lang="de-AT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3722310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5486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Befehl des Gruppenkommandanten an die Gruppe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4515" y="1844824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V</a:t>
            </a:r>
            <a:r>
              <a:rPr lang="de-AT" sz="2000" b="1" dirty="0"/>
              <a:t>ersorgung</a:t>
            </a:r>
          </a:p>
          <a:p>
            <a:r>
              <a:rPr lang="de-AT" dirty="0"/>
              <a:t>	kann </a:t>
            </a:r>
            <a:r>
              <a:rPr lang="de-AT" dirty="0" smtClean="0"/>
              <a:t>entfallen</a:t>
            </a:r>
          </a:p>
          <a:p>
            <a:endParaRPr lang="de-AT" dirty="0"/>
          </a:p>
          <a:p>
            <a:r>
              <a:rPr lang="de-AT" sz="2800" b="1" dirty="0"/>
              <a:t>V</a:t>
            </a:r>
            <a:r>
              <a:rPr lang="de-AT" sz="2000" b="1" dirty="0"/>
              <a:t>erbindung</a:t>
            </a:r>
          </a:p>
          <a:p>
            <a:r>
              <a:rPr lang="de-AT" dirty="0"/>
              <a:t>	Nur bei Bedarf z.B. Sprechgruppe für </a:t>
            </a:r>
            <a:r>
              <a:rPr lang="de-AT" dirty="0" smtClean="0"/>
              <a:t>Atemschutztrupp</a:t>
            </a:r>
          </a:p>
          <a:p>
            <a:endParaRPr lang="de-AT" dirty="0"/>
          </a:p>
          <a:p>
            <a:r>
              <a:rPr lang="de-AT" sz="2400" b="1" dirty="0">
                <a:solidFill>
                  <a:srgbClr val="FF0000"/>
                </a:solidFill>
              </a:rPr>
              <a:t>VOR!</a:t>
            </a:r>
          </a:p>
          <a:p>
            <a:r>
              <a:rPr lang="de-AT" dirty="0"/>
              <a:t>	Ende der </a:t>
            </a:r>
            <a:r>
              <a:rPr lang="de-AT" dirty="0" err="1"/>
              <a:t>Befehlsgebung</a:t>
            </a:r>
            <a:r>
              <a:rPr lang="de-AT" dirty="0"/>
              <a:t> =&gt; die Gruppenmitglieder arbeiten den 	Befehl ab und geben </a:t>
            </a:r>
            <a:r>
              <a:rPr lang="de-AT" b="1" dirty="0"/>
              <a:t>„ Rückmeldung“</a:t>
            </a:r>
            <a:r>
              <a:rPr lang="de-AT" dirty="0"/>
              <a:t> oder melden sich beim 	Gruppenkommandanten 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484438" y="6308725"/>
            <a:ext cx="5183187" cy="360363"/>
          </a:xfrm>
        </p:spPr>
        <p:txBody>
          <a:bodyPr/>
          <a:lstStyle/>
          <a:p>
            <a:r>
              <a:rPr lang="de-AT" altLang="de-DE" dirty="0"/>
              <a:t>FKDT FOBI 2017/18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5D1F-A15D-4E92-992D-7B4B5B79F9F4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259111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</Words>
  <Application>Microsoft Office PowerPoint</Application>
  <PresentationFormat>Bildschirmpräsentation (4:3)</PresentationFormat>
  <Paragraphs>295</Paragraphs>
  <Slides>22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Folie 1</vt:lpstr>
      <vt:lpstr>Folie 2</vt:lpstr>
      <vt:lpstr>Befehlsgebung Neu</vt:lpstr>
      <vt:lpstr>Befehlsgebung Neu</vt:lpstr>
      <vt:lpstr>Befehlsgebung Neu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FLA Gold / Anpassung 2018</vt:lpstr>
      <vt:lpstr>FLA Gold / Anpassung 2018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Company>Amt der NÖ Landesregierung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 / Aufgabe 1</dc:title>
  <dc:creator>Christian hübl</dc:creator>
  <cp:lastModifiedBy>gira_we</cp:lastModifiedBy>
  <cp:revision>175</cp:revision>
  <cp:lastPrinted>2017-11-20T14:12:35Z</cp:lastPrinted>
  <dcterms:created xsi:type="dcterms:W3CDTF">2011-03-15T11:35:50Z</dcterms:created>
  <dcterms:modified xsi:type="dcterms:W3CDTF">2018-01-16T19:18:46Z</dcterms:modified>
</cp:coreProperties>
</file>